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15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roids" TargetMode="External"/><Relationship Id="rId2" Type="http://schemas.openxmlformats.org/officeDocument/2006/relationships/hyperlink" Target="https://en.wikipedia.org/wiki/Virus_classif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en.wikipedia.org/wiki/Pospiviroid" TargetMode="External"/><Relationship Id="rId4" Type="http://schemas.openxmlformats.org/officeDocument/2006/relationships/hyperlink" Target="https://en.wikipedia.org/wiki/Pospiviroida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916416" cy="2118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Вироид веретеновидности клубней картофеля. Методы его диагностики и борьбы с ним для повышения продуктивности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картофеля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52600"/>
          </a:xfrm>
        </p:spPr>
        <p:txBody>
          <a:bodyPr/>
          <a:lstStyle/>
          <a:p>
            <a:pPr algn="r"/>
            <a:r>
              <a:rPr lang="ru-RU" b="1" i="1" dirty="0">
                <a:solidFill>
                  <a:schemeClr val="tx2"/>
                </a:solidFill>
                <a:latin typeface="Times New Roman"/>
                <a:ea typeface="Calibri"/>
              </a:rPr>
              <a:t>Тихомирова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  <a:ea typeface="Calibri"/>
              </a:rPr>
              <a:t>М.А</a:t>
            </a:r>
          </a:p>
          <a:p>
            <a:pPr algn="r"/>
            <a:r>
              <a:rPr lang="ru-RU" b="1" i="1" dirty="0" smtClean="0">
                <a:solidFill>
                  <a:schemeClr val="tx2"/>
                </a:solidFill>
                <a:latin typeface="Times New Roman"/>
                <a:ea typeface="Calibri"/>
              </a:rPr>
              <a:t>Научный сотрудник лаборатории вирусологии</a:t>
            </a:r>
            <a:endParaRPr lang="en-US" b="1" i="1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pPr algn="r"/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ФГБУ Всероссийский центр карантина растений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16016" y="5462369"/>
            <a:ext cx="3898776" cy="100811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Распространение </a:t>
            </a:r>
            <a:r>
              <a:rPr lang="en-US" sz="1400" dirty="0" smtClean="0"/>
              <a:t>PSTVd </a:t>
            </a:r>
            <a:r>
              <a:rPr lang="ru-RU" sz="1400" dirty="0" smtClean="0"/>
              <a:t>в мире </a:t>
            </a:r>
            <a:r>
              <a:rPr lang="en-US" sz="1400" dirty="0" smtClean="0"/>
              <a:t>(EPPO)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18722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Вироид </a:t>
            </a:r>
            <a:r>
              <a:rPr lang="ru-RU" sz="1800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веретеновидности клубней картофеля (Potato spindle tuber viroid,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PSTVd</a:t>
            </a:r>
            <a:r>
              <a:rPr lang="ru-RU" sz="1800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) является одним из наиболее опасных патогенов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картофеля, </a:t>
            </a:r>
            <a:r>
              <a:rPr lang="ru-RU" sz="1800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способным вызывать потери урожая этой культуры до 75%.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растения-хозяева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PSTVd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картофель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Solanum </a:t>
            </a:r>
            <a:r>
              <a:rPr lang="en-US" sz="1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tuberosum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томат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Solanum </a:t>
            </a:r>
            <a:r>
              <a:rPr lang="en-US" sz="1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lycopersicum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некоторые другие культуры семейства Пасленовые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98553"/>
              </p:ext>
            </p:extLst>
          </p:nvPr>
        </p:nvGraphicFramePr>
        <p:xfrm>
          <a:off x="683568" y="2132855"/>
          <a:ext cx="3024336" cy="3779937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63004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i="1" dirty="0">
                          <a:effectLst/>
                        </a:rPr>
                        <a:t>Potato spindle tuber viroid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2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2" tooltip="Virus classification"/>
                        </a:rPr>
                        <a:t>Virus classification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2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Group: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3" tooltip="Viroids"/>
                        </a:rPr>
                        <a:t>Viroids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30047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Family: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i="1" u="sng">
                          <a:solidFill>
                            <a:srgbClr val="0B0080"/>
                          </a:solidFill>
                          <a:effectLst/>
                          <a:hlinkClick r:id="rId4" tooltip="Pospiviroidae"/>
                        </a:rPr>
                        <a:t>Pospiviroidae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18235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Genus: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i="1" u="none" strike="noStrike">
                          <a:solidFill>
                            <a:srgbClr val="0B0080"/>
                          </a:solidFill>
                          <a:effectLst/>
                          <a:hlinkClick r:id="rId5" tooltip="Pospiviroid"/>
                        </a:rPr>
                        <a:t>Pospiviroid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170088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Species: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1" dirty="0">
                          <a:effectLst/>
                        </a:rPr>
                        <a:t>Potato spindle tuber viroid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tihomirova_m\Downloads\file (2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492896"/>
            <a:ext cx="5229333" cy="29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45" y="5943799"/>
            <a:ext cx="3600368" cy="221505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Симптомы </a:t>
            </a:r>
            <a:r>
              <a:rPr lang="en-US" dirty="0" smtClean="0"/>
              <a:t>PSTVd </a:t>
            </a:r>
            <a:r>
              <a:rPr lang="ru-RU" dirty="0" smtClean="0"/>
              <a:t>на томате </a:t>
            </a:r>
            <a:r>
              <a:rPr lang="ru-RU" dirty="0"/>
              <a:t>(</a:t>
            </a:r>
            <a:r>
              <a:rPr lang="en-US" dirty="0" smtClean="0"/>
              <a:t>VegFed</a:t>
            </a:r>
            <a:r>
              <a:rPr lang="en-US" dirty="0"/>
              <a:t>, </a:t>
            </a:r>
            <a:r>
              <a:rPr lang="en-US" dirty="0" smtClean="0"/>
              <a:t>NZ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82" y="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Симптомы </a:t>
            </a:r>
            <a:r>
              <a:rPr lang="en-US" sz="3200" i="1" dirty="0" smtClean="0"/>
              <a:t>Potato spindle tuber viroid</a:t>
            </a:r>
            <a:endParaRPr lang="ru-RU" sz="32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39360"/>
            <a:ext cx="27193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07681"/>
            <a:ext cx="4562011" cy="285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C\Desktop\tomsk\pbt9-symptom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3" y="1916832"/>
            <a:ext cx="2836764" cy="39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tomsk\pbt9-symptom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5"/>
            <a:ext cx="2201217" cy="27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25144" y="5934670"/>
            <a:ext cx="2797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Симптомы </a:t>
            </a:r>
            <a:r>
              <a:rPr lang="en-US" sz="1400" dirty="0" smtClean="0">
                <a:solidFill>
                  <a:schemeClr val="tx2"/>
                </a:solidFill>
              </a:rPr>
              <a:t>PSTVd </a:t>
            </a:r>
            <a:r>
              <a:rPr lang="ru-RU" sz="1400" dirty="0" smtClean="0">
                <a:solidFill>
                  <a:schemeClr val="tx2"/>
                </a:solidFill>
              </a:rPr>
              <a:t>на картофеле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8889" y="6119336"/>
            <a:ext cx="2608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Beltsville Agricultural Research Centre, USDA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624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662894"/>
            <a:ext cx="8496944" cy="1184995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111111"/>
              </a:solidFill>
              <a:latin typeface="Source Sans Pro"/>
            </a:endParaRPr>
          </a:p>
          <a:p>
            <a:endParaRPr lang="en-US" sz="1200" dirty="0" smtClean="0">
              <a:solidFill>
                <a:srgbClr val="111111"/>
              </a:solidFill>
              <a:latin typeface="Source Sans Pro"/>
            </a:endParaRPr>
          </a:p>
          <a:p>
            <a:endParaRPr lang="en-US" sz="1200" dirty="0" smtClean="0">
              <a:solidFill>
                <a:srgbClr val="111111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Сравнение нуклеотидных последовательностей вироидов с помощью 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MEGA (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De la Peña and 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Flores)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  <a:p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9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Potato spindle tuber viroid (PSTVd) </a:t>
            </a:r>
            <a:r>
              <a:rPr lang="ru-RU" sz="1600" dirty="0">
                <a:solidFill>
                  <a:prstClr val="black"/>
                </a:solidFill>
              </a:rPr>
              <a:t>Вироид веретеновидности клубней картофеля был первым вироидом, который удалось идентифицировать. Геном </a:t>
            </a:r>
            <a:r>
              <a:rPr lang="en-US" sz="1600" dirty="0">
                <a:solidFill>
                  <a:prstClr val="black"/>
                </a:solidFill>
              </a:rPr>
              <a:t>PSTVd </a:t>
            </a:r>
            <a:r>
              <a:rPr lang="ru-RU" sz="1600" dirty="0">
                <a:solidFill>
                  <a:prstClr val="black"/>
                </a:solidFill>
              </a:rPr>
              <a:t>представляет собой небольшую кольцевую молекулу </a:t>
            </a:r>
            <a:r>
              <a:rPr lang="ru-RU" sz="1600" dirty="0" smtClean="0">
                <a:solidFill>
                  <a:prstClr val="black"/>
                </a:solidFill>
              </a:rPr>
              <a:t>РНК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размером 360 нуклеотидов.</a:t>
            </a:r>
            <a:r>
              <a:rPr lang="en-US" sz="1200" dirty="0">
                <a:solidFill>
                  <a:srgbClr val="111111"/>
                </a:solidFill>
                <a:latin typeface="Source Sans Pro"/>
              </a:rPr>
              <a:t/>
            </a:r>
            <a:br>
              <a:rPr lang="en-US" sz="1200" dirty="0">
                <a:solidFill>
                  <a:srgbClr val="111111"/>
                </a:solidFill>
                <a:latin typeface="Source Sans Pro"/>
              </a:rPr>
            </a:br>
            <a:endParaRPr lang="ru-RU" sz="1200" dirty="0"/>
          </a:p>
        </p:txBody>
      </p:sp>
      <p:pic>
        <p:nvPicPr>
          <p:cNvPr id="2050" name="Picture 2" descr="S:\лаборатории\Вирусология\Тихомирова М.А\tomsk\7573.f107-05-97801238468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6" y="1356790"/>
            <a:ext cx="8585832" cy="8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лаборатории\Вирусология\Тихомирова М.А\tomsk\f107-04-97801238468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040560" cy="32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300" y="2204864"/>
            <a:ext cx="8865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Нуклеотидная последовательность и вторичная структура </a:t>
            </a:r>
            <a:r>
              <a:rPr lang="en-US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potato </a:t>
            </a:r>
            <a:r>
              <a:rPr lang="en-US" sz="1200" dirty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spindle tuber </a:t>
            </a:r>
            <a:r>
              <a:rPr lang="en-US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viroid</a:t>
            </a:r>
            <a:r>
              <a:rPr lang="ru-RU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 (</a:t>
            </a:r>
            <a:r>
              <a:rPr lang="en-US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Gross</a:t>
            </a:r>
            <a:r>
              <a:rPr lang="en-US" sz="1200" dirty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, H.J. </a:t>
            </a:r>
            <a:r>
              <a:rPr lang="en-US" sz="1200" i="1" dirty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et al.</a:t>
            </a:r>
            <a:r>
              <a:rPr lang="en-US" sz="1200" dirty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 (</a:t>
            </a:r>
            <a:r>
              <a:rPr lang="en-US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1978. </a:t>
            </a:r>
            <a:r>
              <a:rPr lang="en-US" sz="1200" i="1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Nature</a:t>
            </a:r>
            <a:r>
              <a:rPr lang="en-US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,</a:t>
            </a:r>
            <a:r>
              <a:rPr lang="ru-RU" sz="1200" dirty="0" smtClean="0">
                <a:solidFill>
                  <a:srgbClr val="111111"/>
                </a:solidFill>
                <a:latin typeface="Source Sans Pro"/>
                <a:ea typeface="+mj-ea"/>
                <a:cs typeface="+mj-cs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6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Диагностическая схема выявления </a:t>
            </a:r>
            <a:r>
              <a:rPr lang="en-US" sz="2800" b="1" dirty="0" smtClean="0"/>
              <a:t>PSTVd </a:t>
            </a:r>
            <a:r>
              <a:rPr lang="ru-RU" sz="2800" b="1" dirty="0" smtClean="0"/>
              <a:t>(</a:t>
            </a:r>
            <a:r>
              <a:rPr lang="en-US" sz="2800" b="1" dirty="0" smtClean="0"/>
              <a:t>EPPO)</a:t>
            </a:r>
            <a:endParaRPr lang="ru-RU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339752" y="1679264"/>
            <a:ext cx="48965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Высокоспецифичные молекулярны методы диагностики</a:t>
            </a:r>
            <a:r>
              <a:rPr lang="en-US" sz="1600" b="1" dirty="0" smtClean="0">
                <a:solidFill>
                  <a:schemeClr val="tx2"/>
                </a:solidFill>
              </a:rPr>
              <a:t> PSTVd</a:t>
            </a:r>
            <a:r>
              <a:rPr lang="ru-RU" sz="1600" b="1" dirty="0" smtClean="0">
                <a:solidFill>
                  <a:schemeClr val="tx2"/>
                </a:solidFill>
              </a:rPr>
              <a:t>: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Классическая и 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real-time RT-PCR</a:t>
            </a:r>
          </a:p>
          <a:p>
            <a:pPr algn="ct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3908" y="3167031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Положительный результат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4580216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Классическая ПЦР и затем секвенирование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50943" y="2615368"/>
            <a:ext cx="402153" cy="551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own Arrow 12"/>
          <p:cNvSpPr/>
          <p:nvPr/>
        </p:nvSpPr>
        <p:spPr>
          <a:xfrm>
            <a:off x="4553541" y="3887272"/>
            <a:ext cx="402153" cy="692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52536" y="5949280"/>
            <a:ext cx="4248472" cy="792088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Электрофореграмма результатов амплификации с праймерами </a:t>
            </a:r>
            <a:r>
              <a:rPr lang="en-US" sz="1200" dirty="0" smtClean="0">
                <a:solidFill>
                  <a:schemeClr val="tx1"/>
                </a:solidFill>
              </a:rPr>
              <a:t>Vid FW/RW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C\Desktop\tomsk\PSTV 1-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782" r="45555"/>
          <a:stretch/>
        </p:blipFill>
        <p:spPr bwMode="auto">
          <a:xfrm>
            <a:off x="323528" y="4365104"/>
            <a:ext cx="2520280" cy="16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08665"/>
              </p:ext>
            </p:extLst>
          </p:nvPr>
        </p:nvGraphicFramePr>
        <p:xfrm>
          <a:off x="467544" y="836712"/>
          <a:ext cx="6696744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397"/>
                <a:gridCol w="537134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ОТ-ПЦР в режиме реального времени с использованием праймеров, разработанных 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Boonham et al. (2004)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PSTV-231-F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5´-GCC CCC TTT GCGCTG T-3´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PSTV-296-R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5´-AAG CGG TTC TCG GGA GCT T-3´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PSTV-251T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FAM-5´-CAG TTG TTT CCA CCG GGT AGTAGC CGA-3´ TAMRA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27038"/>
              </p:ext>
            </p:extLst>
          </p:nvPr>
        </p:nvGraphicFramePr>
        <p:xfrm>
          <a:off x="3516560" y="3717032"/>
          <a:ext cx="5447928" cy="1224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2702"/>
                <a:gridCol w="4225226"/>
              </a:tblGrid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Pospi1-FW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5´-GGG ATC CCC GGG GAA AC-3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Pospi1-RE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5´-AGC TTC AGT TGT (T/A)TC CAC CGG GT-3´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VidFW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5´-TTC CTC GGA ACT AAA CTC GTG-3´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VidRE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5´-CCA ACT GCG GTT CCA AGG G-3´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00348" y="2967334"/>
            <a:ext cx="55263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Классическая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ОТ-ПЦР с использованием праймеров, разработанных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Verhoeven et al. (2004)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30465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Праймеры, используемые для диагностики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PSTVd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ФГБУ ВНИИКР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Спасибо за внимание</a:t>
            </a:r>
            <a:endParaRPr lang="ru-RU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53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384</TotalTime>
  <Words>345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Waveform</vt:lpstr>
      <vt:lpstr>Вироид веретеновидности клубней картофеля. Методы его диагностики и борьбы с ним для повышения продуктивности картофеля </vt:lpstr>
      <vt:lpstr>Вироид веретеновидности клубней картофеля (Potato spindle tuber viroid, PSTVd) является одним из наиболее опасных патогенов картофеля, способным вызывать потери урожая этой культуры до 75%. Основные растения-хозяева PSTVd это картофель  (Solanum tuberosum), томат (Solanum lycopersicum) и некоторые другие культуры семейства Пасленовые.</vt:lpstr>
      <vt:lpstr>Симптомы Potato spindle tuber viroid</vt:lpstr>
      <vt:lpstr>Potato spindle tuber viroid (PSTVd) Вироид веретеновидности клубней картофеля был первым вироидом, который удалось идентифицировать. Геном PSTVd представляет собой небольшую кольцевую молекулу РНК размером 360 нуклеотидов. </vt:lpstr>
      <vt:lpstr>Диагностическая схема выявления PSTVd (EPPO)</vt:lpstr>
      <vt:lpstr>Электрофореграмма результатов амплификации с праймерами Vid FW/RW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Вироид веретеновидности клубней картофеля. Методы его диагностики и борьбы с ним для повышения продуктивности картофеля. </dc:title>
  <dc:creator>Тихомирова Мария</dc:creator>
  <cp:lastModifiedBy>Виктория Лобач</cp:lastModifiedBy>
  <cp:revision>24</cp:revision>
  <dcterms:created xsi:type="dcterms:W3CDTF">2018-04-05T13:51:05Z</dcterms:created>
  <dcterms:modified xsi:type="dcterms:W3CDTF">2018-04-17T10:49:29Z</dcterms:modified>
</cp:coreProperties>
</file>